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4" r:id="rId3"/>
    <p:sldId id="265" r:id="rId4"/>
    <p:sldId id="257" r:id="rId5"/>
    <p:sldId id="258" r:id="rId6"/>
    <p:sldId id="266" r:id="rId7"/>
    <p:sldId id="271" r:id="rId8"/>
    <p:sldId id="259" r:id="rId9"/>
    <p:sldId id="260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61" r:id="rId19"/>
    <p:sldId id="280" r:id="rId20"/>
    <p:sldId id="263" r:id="rId21"/>
    <p:sldId id="267" r:id="rId22"/>
    <p:sldId id="268" r:id="rId23"/>
    <p:sldId id="269" r:id="rId24"/>
    <p:sldId id="27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86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962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94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9602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87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6/9/22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768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12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7028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403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696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65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81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‹nº›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9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3E416D2-D994-4F7A-8F62-B28B11BE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Vídeo 3">
            <a:extLst>
              <a:ext uri="{FF2B5EF4-FFF2-40B4-BE49-F238E27FC236}">
                <a16:creationId xmlns:a16="http://schemas.microsoft.com/office/drawing/2014/main" id="{7B8A0572-EA53-7E23-4376-F2D2F1BB7F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60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46D3498-BB0C-4BBC-957B-FC6466C80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15949" y="0"/>
            <a:ext cx="7476051" cy="6858000"/>
          </a:xfrm>
          <a:custGeom>
            <a:avLst/>
            <a:gdLst>
              <a:gd name="connsiteX0" fmla="*/ 0 w 7476051"/>
              <a:gd name="connsiteY0" fmla="*/ 0 h 6858000"/>
              <a:gd name="connsiteX1" fmla="*/ 348024 w 7476051"/>
              <a:gd name="connsiteY1" fmla="*/ 0 h 6858000"/>
              <a:gd name="connsiteX2" fmla="*/ 681975 w 7476051"/>
              <a:gd name="connsiteY2" fmla="*/ 0 h 6858000"/>
              <a:gd name="connsiteX3" fmla="*/ 1555845 w 7476051"/>
              <a:gd name="connsiteY3" fmla="*/ 0 h 6858000"/>
              <a:gd name="connsiteX4" fmla="*/ 1568054 w 7476051"/>
              <a:gd name="connsiteY4" fmla="*/ 0 h 6858000"/>
              <a:gd name="connsiteX5" fmla="*/ 1693495 w 7476051"/>
              <a:gd name="connsiteY5" fmla="*/ 0 h 6858000"/>
              <a:gd name="connsiteX6" fmla="*/ 3186636 w 7476051"/>
              <a:gd name="connsiteY6" fmla="*/ 0 h 6858000"/>
              <a:gd name="connsiteX7" fmla="*/ 5853028 w 7476051"/>
              <a:gd name="connsiteY7" fmla="*/ 0 h 6858000"/>
              <a:gd name="connsiteX8" fmla="*/ 5875152 w 7476051"/>
              <a:gd name="connsiteY8" fmla="*/ 14997 h 6858000"/>
              <a:gd name="connsiteX9" fmla="*/ 7476051 w 7476051"/>
              <a:gd name="connsiteY9" fmla="*/ 3621656 h 6858000"/>
              <a:gd name="connsiteX10" fmla="*/ 5601701 w 7476051"/>
              <a:gd name="connsiteY10" fmla="*/ 6374814 h 6858000"/>
              <a:gd name="connsiteX11" fmla="*/ 5085053 w 7476051"/>
              <a:gd name="connsiteY11" fmla="*/ 6780599 h 6858000"/>
              <a:gd name="connsiteX12" fmla="*/ 4973297 w 7476051"/>
              <a:gd name="connsiteY12" fmla="*/ 6858000 h 6858000"/>
              <a:gd name="connsiteX13" fmla="*/ 3186636 w 7476051"/>
              <a:gd name="connsiteY13" fmla="*/ 6858000 h 6858000"/>
              <a:gd name="connsiteX14" fmla="*/ 1568054 w 7476051"/>
              <a:gd name="connsiteY14" fmla="*/ 6858000 h 6858000"/>
              <a:gd name="connsiteX15" fmla="*/ 1555845 w 7476051"/>
              <a:gd name="connsiteY15" fmla="*/ 6858000 h 6858000"/>
              <a:gd name="connsiteX16" fmla="*/ 1385101 w 7476051"/>
              <a:gd name="connsiteY16" fmla="*/ 6858000 h 6858000"/>
              <a:gd name="connsiteX17" fmla="*/ 681975 w 7476051"/>
              <a:gd name="connsiteY17" fmla="*/ 6858000 h 6858000"/>
              <a:gd name="connsiteX18" fmla="*/ 348024 w 7476051"/>
              <a:gd name="connsiteY18" fmla="*/ 6858000 h 6858000"/>
              <a:gd name="connsiteX19" fmla="*/ 0 w 7476051"/>
              <a:gd name="connsiteY1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476051" h="6858000">
                <a:moveTo>
                  <a:pt x="0" y="0"/>
                </a:moveTo>
                <a:lnTo>
                  <a:pt x="348024" y="0"/>
                </a:lnTo>
                <a:lnTo>
                  <a:pt x="681975" y="0"/>
                </a:lnTo>
                <a:lnTo>
                  <a:pt x="1555845" y="0"/>
                </a:lnTo>
                <a:lnTo>
                  <a:pt x="1568054" y="0"/>
                </a:lnTo>
                <a:lnTo>
                  <a:pt x="1693495" y="0"/>
                </a:lnTo>
                <a:lnTo>
                  <a:pt x="3186636" y="0"/>
                </a:lnTo>
                <a:lnTo>
                  <a:pt x="5853028" y="0"/>
                </a:lnTo>
                <a:lnTo>
                  <a:pt x="5875152" y="14997"/>
                </a:lnTo>
                <a:cubicBezTo>
                  <a:pt x="6902315" y="754641"/>
                  <a:pt x="7476051" y="2093192"/>
                  <a:pt x="7476051" y="3621656"/>
                </a:cubicBezTo>
                <a:cubicBezTo>
                  <a:pt x="7476051" y="4969131"/>
                  <a:pt x="6547326" y="5602839"/>
                  <a:pt x="5601701" y="6374814"/>
                </a:cubicBezTo>
                <a:cubicBezTo>
                  <a:pt x="5429498" y="6515397"/>
                  <a:pt x="5258871" y="6653108"/>
                  <a:pt x="5085053" y="6780599"/>
                </a:cubicBezTo>
                <a:lnTo>
                  <a:pt x="4973297" y="6858000"/>
                </a:lnTo>
                <a:lnTo>
                  <a:pt x="3186636" y="6858000"/>
                </a:lnTo>
                <a:lnTo>
                  <a:pt x="1568054" y="6858000"/>
                </a:lnTo>
                <a:lnTo>
                  <a:pt x="1555845" y="6858000"/>
                </a:lnTo>
                <a:lnTo>
                  <a:pt x="1385101" y="6858000"/>
                </a:lnTo>
                <a:lnTo>
                  <a:pt x="681975" y="6858000"/>
                </a:lnTo>
                <a:lnTo>
                  <a:pt x="3480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539A79B-DFBA-4781-B0DE-4044B07226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97492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D8EFB43-661E-4B15-BA65-39CC17EF7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10788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D40BED-58EF-EA4F-9147-09F52E10F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1675" y="1346268"/>
            <a:ext cx="5932755" cy="3285207"/>
          </a:xfrm>
        </p:spPr>
        <p:txBody>
          <a:bodyPr>
            <a:normAutofit/>
          </a:bodyPr>
          <a:lstStyle/>
          <a:p>
            <a:r>
              <a:rPr lang="pt-BR">
                <a:solidFill>
                  <a:schemeClr val="bg1"/>
                </a:solidFill>
              </a:rPr>
              <a:t>Data Warehouse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C28F13-9518-1A4F-AC26-9AB820F51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0151" y="4631475"/>
            <a:ext cx="5934278" cy="1150200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Arquitetura e Ambiente</a:t>
            </a:r>
          </a:p>
        </p:txBody>
      </p:sp>
    </p:spTree>
    <p:extLst>
      <p:ext uri="{BB962C8B-B14F-4D97-AF65-F5344CB8AC3E}">
        <p14:creationId xmlns:p14="http://schemas.microsoft.com/office/powerpoint/2010/main" val="1558942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04B193-4AC5-A845-ADE3-307C74809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Data </a:t>
            </a:r>
            <a:r>
              <a:rPr lang="pt-BR" dirty="0" err="1"/>
              <a:t>Staging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A16364-247F-304B-B24A-DDA8EDEE8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Extração</a:t>
            </a:r>
          </a:p>
          <a:p>
            <a:r>
              <a:rPr lang="pt-BR" dirty="0"/>
              <a:t>Transformação</a:t>
            </a:r>
          </a:p>
          <a:p>
            <a:r>
              <a:rPr lang="pt-BR" dirty="0"/>
              <a:t>Carga</a:t>
            </a:r>
          </a:p>
          <a:p>
            <a:r>
              <a:rPr lang="pt-BR" dirty="0"/>
              <a:t>Indexação</a:t>
            </a:r>
          </a:p>
          <a:p>
            <a:r>
              <a:rPr lang="pt-BR" dirty="0"/>
              <a:t>Garantia de Qualidade</a:t>
            </a:r>
          </a:p>
        </p:txBody>
      </p:sp>
    </p:spTree>
    <p:extLst>
      <p:ext uri="{BB962C8B-B14F-4D97-AF65-F5344CB8AC3E}">
        <p14:creationId xmlns:p14="http://schemas.microsoft.com/office/powerpoint/2010/main" val="2381036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5C6A25-70D0-4241-BB02-0158F1BC5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Extração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FC18A7-437A-7D4B-8706-86FAA1C46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Leitura e compreensão dos dados operacionais (fonte)</a:t>
            </a:r>
          </a:p>
          <a:p>
            <a:r>
              <a:rPr lang="pt-BR" dirty="0"/>
              <a:t>Cópia das partes necessárias para o Data </a:t>
            </a:r>
            <a:r>
              <a:rPr lang="pt-BR" dirty="0" err="1"/>
              <a:t>Stage</a:t>
            </a:r>
            <a:r>
              <a:rPr lang="pt-BR" dirty="0"/>
              <a:t> </a:t>
            </a:r>
            <a:r>
              <a:rPr lang="pt-BR" dirty="0" err="1"/>
              <a:t>Area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6724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DA583E-5D82-5948-8D9E-DF1A9FF5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Transformação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375AB5-2E2F-8942-9B8B-212FEBC48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4404408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Limpeza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Correção da ortografia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Resolução de conflitos de domínios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Dados faltando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Colocar em formatos padronizados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Eliminação de dados inúteis</a:t>
            </a:r>
          </a:p>
          <a:p>
            <a:r>
              <a:rPr lang="pt-BR" dirty="0"/>
              <a:t>Combinação de fontes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Por chaves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dirty="0"/>
              <a:t>Por atributos não chave</a:t>
            </a:r>
          </a:p>
          <a:p>
            <a:r>
              <a:rPr lang="pt-BR" dirty="0"/>
              <a:t>Criação de chaves artificiais (</a:t>
            </a:r>
            <a:r>
              <a:rPr lang="pt-BR" dirty="0" err="1"/>
              <a:t>surrogate</a:t>
            </a:r>
            <a:r>
              <a:rPr lang="pt-BR" dirty="0"/>
              <a:t> </a:t>
            </a:r>
            <a:r>
              <a:rPr lang="pt-BR" dirty="0" err="1"/>
              <a:t>keys</a:t>
            </a:r>
            <a:r>
              <a:rPr lang="pt-BR" dirty="0"/>
              <a:t>)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Evita dependência das chaves dos sistemas legados</a:t>
            </a:r>
          </a:p>
          <a:p>
            <a:r>
              <a:rPr lang="pt-BR" dirty="0"/>
              <a:t>Construção de agregados para aumentar o desempenho</a:t>
            </a:r>
          </a:p>
        </p:txBody>
      </p:sp>
    </p:spTree>
    <p:extLst>
      <p:ext uri="{BB962C8B-B14F-4D97-AF65-F5344CB8AC3E}">
        <p14:creationId xmlns:p14="http://schemas.microsoft.com/office/powerpoint/2010/main" val="1141324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6F7910-3499-7146-B2EF-7128BE94B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Carga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8700FB-4D76-7F4A-BB9E-6BB83BCA7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Carregar os dados no DW e nos DM</a:t>
            </a:r>
          </a:p>
          <a:p>
            <a:r>
              <a:rPr lang="pt-BR" dirty="0"/>
              <a:t>Se for no modelo de </a:t>
            </a:r>
            <a:r>
              <a:rPr lang="pt-BR" dirty="0" err="1"/>
              <a:t>Kimball</a:t>
            </a:r>
            <a:r>
              <a:rPr lang="pt-BR" dirty="0"/>
              <a:t>, o dado é replicado nos vários DW</a:t>
            </a:r>
          </a:p>
          <a:p>
            <a:r>
              <a:rPr lang="pt-BR" dirty="0"/>
              <a:t>Feito em massa</a:t>
            </a:r>
          </a:p>
          <a:p>
            <a:r>
              <a:rPr lang="pt-BR" dirty="0"/>
              <a:t>- Não um registro de cada vez</a:t>
            </a:r>
          </a:p>
        </p:txBody>
      </p:sp>
    </p:spTree>
    <p:extLst>
      <p:ext uri="{BB962C8B-B14F-4D97-AF65-F5344CB8AC3E}">
        <p14:creationId xmlns:p14="http://schemas.microsoft.com/office/powerpoint/2010/main" val="3971000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23F684-94CB-C74B-9FFF-CB211AFF8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Indexação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938EA7-5383-9B4B-ABB8-4023BC254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Criação dos índices no DW e nos DM</a:t>
            </a:r>
          </a:p>
        </p:txBody>
      </p:sp>
    </p:spTree>
    <p:extLst>
      <p:ext uri="{BB962C8B-B14F-4D97-AF65-F5344CB8AC3E}">
        <p14:creationId xmlns:p14="http://schemas.microsoft.com/office/powerpoint/2010/main" val="3488484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0895BF-60C1-D84F-BAE5-45DC6B5B1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Garantia de Qualidade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A9786A-E30B-764C-8E97-566E8424A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Verificar todos os erros nos dados recém carregados</a:t>
            </a:r>
          </a:p>
          <a:p>
            <a:pPr marL="285750" indent="-285750">
              <a:buFontTx/>
              <a:buChar char="-"/>
            </a:pPr>
            <a:r>
              <a:rPr lang="pt-BR" dirty="0"/>
              <a:t>Categorias presentes ou não</a:t>
            </a:r>
          </a:p>
          <a:p>
            <a:pPr marL="285750" indent="-285750">
              <a:buFontTx/>
              <a:buChar char="-"/>
            </a:pPr>
            <a:r>
              <a:rPr lang="pt-BR" dirty="0"/>
              <a:t>Totais e contagens satisfatórias</a:t>
            </a:r>
          </a:p>
          <a:p>
            <a:pPr marL="285750" indent="-285750">
              <a:buFontTx/>
              <a:buChar char="-"/>
            </a:pPr>
            <a:r>
              <a:rPr lang="pt-BR" dirty="0"/>
              <a:t>Consistência com os valores anteriores</a:t>
            </a:r>
          </a:p>
        </p:txBody>
      </p:sp>
    </p:spTree>
    <p:extLst>
      <p:ext uri="{BB962C8B-B14F-4D97-AF65-F5344CB8AC3E}">
        <p14:creationId xmlns:p14="http://schemas.microsoft.com/office/powerpoint/2010/main" val="1887337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C6ED14-CA32-C349-83BA-BC653139D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processos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56B345-14FB-3247-ADA7-A30A6976F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Publicação</a:t>
            </a:r>
          </a:p>
          <a:p>
            <a:r>
              <a:rPr lang="pt-BR" dirty="0"/>
              <a:t>Atualização</a:t>
            </a:r>
          </a:p>
          <a:p>
            <a:r>
              <a:rPr lang="pt-BR" dirty="0"/>
              <a:t>Consulta</a:t>
            </a:r>
          </a:p>
          <a:p>
            <a:r>
              <a:rPr lang="pt-BR" dirty="0"/>
              <a:t>Data Feedback</a:t>
            </a:r>
          </a:p>
          <a:p>
            <a:r>
              <a:rPr lang="pt-BR" dirty="0"/>
              <a:t>- Dados gerados no sistema DW voltam para outros sistemas</a:t>
            </a:r>
          </a:p>
          <a:p>
            <a:r>
              <a:rPr lang="pt-BR" dirty="0"/>
              <a:t>Auditoria</a:t>
            </a:r>
          </a:p>
          <a:p>
            <a:r>
              <a:rPr lang="pt-BR" dirty="0"/>
              <a:t>Segurança</a:t>
            </a:r>
          </a:p>
          <a:p>
            <a:r>
              <a:rPr lang="pt-BR" dirty="0"/>
              <a:t>- Conflita com a publicação ampla</a:t>
            </a:r>
          </a:p>
          <a:p>
            <a:r>
              <a:rPr lang="pt-BR" dirty="0"/>
              <a:t>Backup e Recuperação</a:t>
            </a:r>
          </a:p>
        </p:txBody>
      </p:sp>
    </p:spTree>
    <p:extLst>
      <p:ext uri="{BB962C8B-B14F-4D97-AF65-F5344CB8AC3E}">
        <p14:creationId xmlns:p14="http://schemas.microsoft.com/office/powerpoint/2010/main" val="1682964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F513FC-7BD0-934B-B45C-AA062B995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Data </a:t>
            </a:r>
            <a:r>
              <a:rPr lang="pt-BR" dirty="0" err="1"/>
              <a:t>Warehouse</a:t>
            </a:r>
            <a:r>
              <a:rPr lang="pt-BR" dirty="0"/>
              <a:t> e Data </a:t>
            </a:r>
            <a:r>
              <a:rPr lang="pt-BR" dirty="0" err="1"/>
              <a:t>Marts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1FE83E-39B4-D146-AF88-3A8B255E5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Data </a:t>
            </a:r>
            <a:r>
              <a:rPr lang="pt-BR" dirty="0" err="1"/>
              <a:t>Warehouse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/>
              <a:t>Repositório capaz de armazenar grande quantidade de informações (</a:t>
            </a:r>
            <a:r>
              <a:rPr lang="pt-BR" dirty="0" err="1"/>
              <a:t>terabytes</a:t>
            </a:r>
            <a:r>
              <a:rPr lang="pt-BR" dirty="0"/>
              <a:t>) e de qualquer natureza (texto, imagem, </a:t>
            </a:r>
            <a:r>
              <a:rPr lang="pt-BR" dirty="0" err="1"/>
              <a:t>etc</a:t>
            </a:r>
            <a:r>
              <a:rPr lang="pt-BR" dirty="0"/>
              <a:t>)</a:t>
            </a:r>
          </a:p>
          <a:p>
            <a:r>
              <a:rPr lang="pt-BR" dirty="0"/>
              <a:t>Data </a:t>
            </a:r>
            <a:r>
              <a:rPr lang="pt-BR" dirty="0" err="1"/>
              <a:t>Marts</a:t>
            </a:r>
            <a:endParaRPr lang="pt-BR" dirty="0"/>
          </a:p>
          <a:p>
            <a:r>
              <a:rPr lang="pt-BR" dirty="0"/>
              <a:t>- Organizados em módulos, referentes aos processos da organização, e baseiam-se em assuntos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99906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A4429-AD23-AD48-A89F-D0EF8230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DW e DM - Características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3EA616-3C09-D34E-9E2E-329D6A951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84" y="2312276"/>
            <a:ext cx="11754196" cy="4103504"/>
          </a:xfrm>
        </p:spPr>
        <p:txBody>
          <a:bodyPr>
            <a:normAutofit/>
          </a:bodyPr>
          <a:lstStyle/>
          <a:p>
            <a:r>
              <a:rPr lang="pt-BR" dirty="0"/>
              <a:t>Orientado por Assunto</a:t>
            </a:r>
          </a:p>
          <a:p>
            <a:pPr marL="285750" indent="-285750">
              <a:spcBef>
                <a:spcPts val="330"/>
              </a:spcBef>
              <a:buFontTx/>
              <a:buChar char="-"/>
            </a:pPr>
            <a:r>
              <a:rPr lang="pt-BR" sz="1600" dirty="0"/>
              <a:t>Temas diferentes entre si, importantes para o negócio da empresa</a:t>
            </a:r>
          </a:p>
          <a:p>
            <a:r>
              <a:rPr lang="pt-BR" dirty="0"/>
              <a:t>Conciso e Integrado</a:t>
            </a:r>
          </a:p>
          <a:p>
            <a:pPr marL="285750" indent="-285750">
              <a:spcBef>
                <a:spcPts val="330"/>
              </a:spcBef>
              <a:buFontTx/>
              <a:buChar char="-"/>
            </a:pPr>
            <a:r>
              <a:rPr lang="pt-BR" sz="1600" dirty="0"/>
              <a:t>Consistência das denominações, das unidades dos valores e demais padronizações dos dados</a:t>
            </a:r>
          </a:p>
          <a:p>
            <a:r>
              <a:rPr lang="pt-BR" dirty="0"/>
              <a:t>Variável com o Tempo</a:t>
            </a:r>
          </a:p>
          <a:p>
            <a:pPr marL="285750" lvl="0" indent="-285750">
              <a:spcBef>
                <a:spcPts val="330"/>
              </a:spcBef>
              <a:buFontTx/>
              <a:buChar char="-"/>
            </a:pPr>
            <a:r>
              <a:rPr lang="pt-BR" sz="1600" dirty="0"/>
              <a:t>Períodos de tempo bem definidos</a:t>
            </a:r>
          </a:p>
          <a:p>
            <a:pPr lvl="0"/>
            <a:r>
              <a:rPr lang="pt-BR" dirty="0"/>
              <a:t>Não volátil</a:t>
            </a:r>
          </a:p>
          <a:p>
            <a:pPr marL="285750" lvl="0" indent="-285750">
              <a:spcBef>
                <a:spcPts val="330"/>
              </a:spcBef>
              <a:buFontTx/>
              <a:buChar char="-"/>
            </a:pPr>
            <a:r>
              <a:rPr lang="pt-BR" sz="1600" dirty="0"/>
              <a:t>Carga frequente e adicional de dados, para consultas dos usuários</a:t>
            </a:r>
          </a:p>
          <a:p>
            <a:pPr lv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727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602C4F-AA85-7E47-8131-9B6931710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Metadados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4DEDEE-6703-1F48-BF8F-4E304C495F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2312275"/>
            <a:ext cx="9992311" cy="438062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Todas as informações no DW que não são dados propriamente ditos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Dados sobre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Devem ser</a:t>
            </a:r>
          </a:p>
          <a:p>
            <a:pPr marL="628650" indent="-265113">
              <a:lnSpc>
                <a:spcPct val="150000"/>
              </a:lnSpc>
              <a:spcBef>
                <a:spcPts val="330"/>
              </a:spcBef>
              <a:buFontTx/>
              <a:buChar char="-"/>
            </a:pPr>
            <a:r>
              <a:rPr lang="pt-BR" sz="1400" dirty="0"/>
              <a:t>Catalogados</a:t>
            </a:r>
          </a:p>
          <a:p>
            <a:pPr marL="628650" indent="-265113">
              <a:lnSpc>
                <a:spcPct val="150000"/>
              </a:lnSpc>
              <a:spcBef>
                <a:spcPts val="330"/>
              </a:spcBef>
              <a:buFontTx/>
              <a:buChar char="-"/>
            </a:pPr>
            <a:r>
              <a:rPr lang="pt-BR" sz="1400" dirty="0" err="1"/>
              <a:t>Versionados</a:t>
            </a:r>
            <a:endParaRPr lang="pt-BR" sz="1400" dirty="0"/>
          </a:p>
          <a:p>
            <a:pPr marL="628650" indent="-265113">
              <a:lnSpc>
                <a:spcPct val="150000"/>
              </a:lnSpc>
              <a:spcBef>
                <a:spcPts val="330"/>
              </a:spcBef>
              <a:buFontTx/>
              <a:buChar char="-"/>
            </a:pPr>
            <a:r>
              <a:rPr lang="pt-BR" sz="1400" dirty="0"/>
              <a:t>Backup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Difíceis de serem organizados em um banco de dados central</a:t>
            </a:r>
          </a:p>
          <a:p>
            <a:pPr marL="628650" indent="-265113">
              <a:spcBef>
                <a:spcPts val="330"/>
              </a:spcBef>
              <a:buFontTx/>
              <a:buChar char="-"/>
            </a:pPr>
            <a:r>
              <a:rPr lang="pt-BR" sz="1400" dirty="0"/>
              <a:t>Muitos</a:t>
            </a:r>
          </a:p>
          <a:p>
            <a:pPr marL="628650" indent="-265113">
              <a:spcBef>
                <a:spcPts val="330"/>
              </a:spcBef>
              <a:buFontTx/>
              <a:buChar char="-"/>
            </a:pPr>
            <a:r>
              <a:rPr lang="pt-BR" sz="1400" dirty="0"/>
              <a:t>Formatos diversos</a:t>
            </a:r>
          </a:p>
        </p:txBody>
      </p:sp>
    </p:spTree>
    <p:extLst>
      <p:ext uri="{BB962C8B-B14F-4D97-AF65-F5344CB8AC3E}">
        <p14:creationId xmlns:p14="http://schemas.microsoft.com/office/powerpoint/2010/main" val="2203998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07AC26-9AFC-E343-9405-99DD57594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Fluxo de Informação</a:t>
            </a:r>
          </a:p>
        </p:txBody>
      </p:sp>
      <p:pic>
        <p:nvPicPr>
          <p:cNvPr id="5" name="Espaço Reservado para Conteúdo 4" descr="Painel de sala de servidor iluminado">
            <a:extLst>
              <a:ext uri="{FF2B5EF4-FFF2-40B4-BE49-F238E27FC236}">
                <a16:creationId xmlns:a16="http://schemas.microsoft.com/office/drawing/2014/main" id="{3C930633-912E-FC4A-BECB-16E829CA7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8867" y="2495868"/>
            <a:ext cx="2400266" cy="1598615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37E8B6B-F9EC-9F42-B55C-BA8CD47E6798}"/>
              </a:ext>
            </a:extLst>
          </p:cNvPr>
          <p:cNvSpPr txBox="1"/>
          <p:nvPr/>
        </p:nvSpPr>
        <p:spPr>
          <a:xfrm>
            <a:off x="272595" y="4094483"/>
            <a:ext cx="2456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BD Transacional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76354AA5-3686-9C4B-8DF5-11314A1F24C2}"/>
              </a:ext>
            </a:extLst>
          </p:cNvPr>
          <p:cNvGrpSpPr/>
          <p:nvPr/>
        </p:nvGrpSpPr>
        <p:grpSpPr>
          <a:xfrm>
            <a:off x="3317783" y="2495868"/>
            <a:ext cx="2456537" cy="1937169"/>
            <a:chOff x="3359987" y="2495868"/>
            <a:chExt cx="2456537" cy="1937169"/>
          </a:xfrm>
        </p:grpSpPr>
        <p:pic>
          <p:nvPicPr>
            <p:cNvPr id="7" name="Espaço Reservado para Conteúdo 4" descr="Painel de sala de servidor iluminado">
              <a:extLst>
                <a:ext uri="{FF2B5EF4-FFF2-40B4-BE49-F238E27FC236}">
                  <a16:creationId xmlns:a16="http://schemas.microsoft.com/office/drawing/2014/main" id="{4D037C7B-87AC-0445-908E-E21FD2626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6258" y="2495868"/>
              <a:ext cx="2400266" cy="1598615"/>
            </a:xfrm>
            <a:prstGeom prst="rect">
              <a:avLst/>
            </a:prstGeom>
          </p:spPr>
        </p:pic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63154549-8DB0-2048-91EC-ABB2BE5E05C8}"/>
                </a:ext>
              </a:extLst>
            </p:cNvPr>
            <p:cNvSpPr txBox="1"/>
            <p:nvPr/>
          </p:nvSpPr>
          <p:spPr>
            <a:xfrm>
              <a:off x="3359987" y="4094483"/>
              <a:ext cx="24002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BD Gerencial</a:t>
              </a:r>
            </a:p>
          </p:txBody>
        </p: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D24AA407-765E-5B42-88D6-2CC418EA53E5}"/>
              </a:ext>
            </a:extLst>
          </p:cNvPr>
          <p:cNvGrpSpPr/>
          <p:nvPr/>
        </p:nvGrpSpPr>
        <p:grpSpPr>
          <a:xfrm>
            <a:off x="6383291" y="2495868"/>
            <a:ext cx="2456537" cy="1937169"/>
            <a:chOff x="6503649" y="2495868"/>
            <a:chExt cx="2456537" cy="1937169"/>
          </a:xfrm>
        </p:grpSpPr>
        <p:pic>
          <p:nvPicPr>
            <p:cNvPr id="9" name="Espaço Reservado para Conteúdo 4" descr="Painel de sala de servidor iluminado">
              <a:extLst>
                <a:ext uri="{FF2B5EF4-FFF2-40B4-BE49-F238E27FC236}">
                  <a16:creationId xmlns:a16="http://schemas.microsoft.com/office/drawing/2014/main" id="{85305952-991C-EB49-AB64-09ECEC2D7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59920" y="2495868"/>
              <a:ext cx="2400266" cy="1598615"/>
            </a:xfrm>
            <a:prstGeom prst="rect">
              <a:avLst/>
            </a:prstGeom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5CE269FF-5B1B-1045-9A1C-BDAC66DE53CC}"/>
                </a:ext>
              </a:extLst>
            </p:cNvPr>
            <p:cNvSpPr txBox="1"/>
            <p:nvPr/>
          </p:nvSpPr>
          <p:spPr>
            <a:xfrm>
              <a:off x="6503649" y="4094483"/>
              <a:ext cx="24565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dirty="0"/>
                <a:t>BD Analítico (BI)</a:t>
              </a:r>
            </a:p>
          </p:txBody>
        </p:sp>
      </p:grpSp>
      <p:pic>
        <p:nvPicPr>
          <p:cNvPr id="11" name="Espaço Reservado para Conteúdo 4" descr="Painel de sala de servidor iluminado">
            <a:extLst>
              <a:ext uri="{FF2B5EF4-FFF2-40B4-BE49-F238E27FC236}">
                <a16:creationId xmlns:a16="http://schemas.microsoft.com/office/drawing/2014/main" id="{467C3739-4FA1-0046-BB80-9EC238DE7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9139" y="2495868"/>
            <a:ext cx="2400266" cy="1598615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5075B677-ED02-A24F-8B51-0B8870AAAA2C}"/>
              </a:ext>
            </a:extLst>
          </p:cNvPr>
          <p:cNvSpPr txBox="1"/>
          <p:nvPr/>
        </p:nvSpPr>
        <p:spPr>
          <a:xfrm>
            <a:off x="9462867" y="4094483"/>
            <a:ext cx="2456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/>
              <a:t>Análise de Dados (BI)</a:t>
            </a:r>
          </a:p>
        </p:txBody>
      </p:sp>
      <p:sp>
        <p:nvSpPr>
          <p:cNvPr id="16" name="Seta para a Direita 15">
            <a:extLst>
              <a:ext uri="{FF2B5EF4-FFF2-40B4-BE49-F238E27FC236}">
                <a16:creationId xmlns:a16="http://schemas.microsoft.com/office/drawing/2014/main" id="{8C06A8EA-7FA2-7B46-AEC7-F1F5DD809B56}"/>
              </a:ext>
            </a:extLst>
          </p:cNvPr>
          <p:cNvSpPr/>
          <p:nvPr/>
        </p:nvSpPr>
        <p:spPr>
          <a:xfrm>
            <a:off x="2809317" y="2985686"/>
            <a:ext cx="482361" cy="61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eta para a Direita 16">
            <a:extLst>
              <a:ext uri="{FF2B5EF4-FFF2-40B4-BE49-F238E27FC236}">
                <a16:creationId xmlns:a16="http://schemas.microsoft.com/office/drawing/2014/main" id="{1D26C08F-2F31-F047-9D6D-BD4715AE5C50}"/>
              </a:ext>
            </a:extLst>
          </p:cNvPr>
          <p:cNvSpPr/>
          <p:nvPr/>
        </p:nvSpPr>
        <p:spPr>
          <a:xfrm>
            <a:off x="5883738" y="2985686"/>
            <a:ext cx="482361" cy="61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Seta para a Direita 17">
            <a:extLst>
              <a:ext uri="{FF2B5EF4-FFF2-40B4-BE49-F238E27FC236}">
                <a16:creationId xmlns:a16="http://schemas.microsoft.com/office/drawing/2014/main" id="{9C1601E5-E7B1-F74F-9B8F-9D5FB89AA80E}"/>
              </a:ext>
            </a:extLst>
          </p:cNvPr>
          <p:cNvSpPr/>
          <p:nvPr/>
        </p:nvSpPr>
        <p:spPr>
          <a:xfrm>
            <a:off x="8941427" y="2985686"/>
            <a:ext cx="482361" cy="6189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607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C86EDC-962A-FA43-AD20-62CC91E6E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Sistemas que usam o DW (</a:t>
            </a:r>
            <a:r>
              <a:rPr lang="pt-BR"/>
              <a:t>Ferramentas de BI</a:t>
            </a:r>
            <a:r>
              <a:rPr lang="pt-BR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DB3B68-8B55-7342-93F9-B6873BFE9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Máquina alvo onde o DW é organizado e armazenado para os usuários finais</a:t>
            </a:r>
          </a:p>
          <a:p>
            <a:r>
              <a:rPr lang="pt-BR" dirty="0"/>
              <a:t>Gerador de relatórios e outras aplicações</a:t>
            </a:r>
          </a:p>
          <a:p>
            <a:pPr marL="285750" indent="-285750">
              <a:buFontTx/>
              <a:buChar char="-"/>
            </a:pPr>
            <a:r>
              <a:rPr lang="pt-BR" dirty="0"/>
              <a:t>Os Dados devem ser:</a:t>
            </a:r>
          </a:p>
          <a:p>
            <a:pPr marL="285750" lvl="1" indent="-285750">
              <a:buFontTx/>
              <a:buChar char="-"/>
            </a:pPr>
            <a:r>
              <a:rPr lang="pt-BR" dirty="0"/>
              <a:t>Dimensionais</a:t>
            </a:r>
          </a:p>
          <a:p>
            <a:pPr marL="285750" lvl="1" indent="-285750">
              <a:buFontTx/>
              <a:buChar char="-"/>
            </a:pPr>
            <a:r>
              <a:rPr lang="pt-BR" dirty="0"/>
              <a:t>Atômicos</a:t>
            </a:r>
          </a:p>
          <a:p>
            <a:pPr marL="285750" lvl="1" indent="-285750">
              <a:buFontTx/>
              <a:buChar char="-"/>
            </a:pPr>
            <a:r>
              <a:rPr lang="pt-BR" dirty="0"/>
              <a:t>Aderentes à arquitetura do DW</a:t>
            </a:r>
          </a:p>
        </p:txBody>
      </p:sp>
    </p:spTree>
    <p:extLst>
      <p:ext uri="{BB962C8B-B14F-4D97-AF65-F5344CB8AC3E}">
        <p14:creationId xmlns:p14="http://schemas.microsoft.com/office/powerpoint/2010/main" val="4259858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1EBB76-7767-734A-821F-ACFA245EE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Dimensional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DED375-16DC-BD45-8BE5-5864141C8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Alternativa à modelagem E/</a:t>
            </a:r>
            <a:r>
              <a:rPr lang="pt-BR" dirty="0" err="1"/>
              <a:t>R</a:t>
            </a:r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/>
              <a:t>Contém a mesma informação</a:t>
            </a:r>
          </a:p>
          <a:p>
            <a:pPr marL="285750" indent="-285750">
              <a:buFontTx/>
              <a:buChar char="-"/>
            </a:pPr>
            <a:r>
              <a:rPr lang="pt-BR" dirty="0"/>
              <a:t>Empacota dados em um formato simétrico</a:t>
            </a:r>
          </a:p>
          <a:p>
            <a:pPr marL="590550" lvl="1" indent="-260350">
              <a:buFontTx/>
              <a:buChar char="-"/>
            </a:pPr>
            <a:r>
              <a:rPr lang="pt-BR" dirty="0"/>
              <a:t>Compreensão pelo usuário</a:t>
            </a:r>
          </a:p>
          <a:p>
            <a:pPr marL="590550" lvl="1" indent="-260350">
              <a:buFontTx/>
              <a:buChar char="-"/>
            </a:pPr>
            <a:r>
              <a:rPr lang="pt-BR" dirty="0"/>
              <a:t>Desempenho das consultas</a:t>
            </a:r>
          </a:p>
          <a:p>
            <a:pPr marL="590550" lvl="1" indent="-260350">
              <a:buFontTx/>
              <a:buChar char="-"/>
            </a:pPr>
            <a:r>
              <a:rPr lang="pt-BR" dirty="0"/>
              <a:t>Resiliência a mudanças</a:t>
            </a:r>
          </a:p>
        </p:txBody>
      </p:sp>
    </p:spTree>
    <p:extLst>
      <p:ext uri="{BB962C8B-B14F-4D97-AF65-F5344CB8AC3E}">
        <p14:creationId xmlns:p14="http://schemas.microsoft.com/office/powerpoint/2010/main" val="1664045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B1427B-3E81-0443-873D-193EF906C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Dimensional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7D96655-8CA5-234D-A74E-47E7B229B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Tabela Fato</a:t>
            </a:r>
          </a:p>
          <a:p>
            <a:r>
              <a:rPr lang="pt-BR" dirty="0"/>
              <a:t>Tabela Dimensão</a:t>
            </a:r>
          </a:p>
          <a:p>
            <a:r>
              <a:rPr lang="pt-BR" dirty="0"/>
              <a:t>Medidas</a:t>
            </a:r>
          </a:p>
        </p:txBody>
      </p:sp>
    </p:spTree>
    <p:extLst>
      <p:ext uri="{BB962C8B-B14F-4D97-AF65-F5344CB8AC3E}">
        <p14:creationId xmlns:p14="http://schemas.microsoft.com/office/powerpoint/2010/main" val="881763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D2578D-F61E-3946-9F5E-3678FAFF8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Tabela Fato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5F8C70-519D-6F41-8788-64EB1A8A2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Medidas do negócio</a:t>
            </a:r>
          </a:p>
          <a:p>
            <a:r>
              <a:rPr lang="pt-BR" dirty="0"/>
              <a:t>	- todas na mesma granularidade</a:t>
            </a:r>
          </a:p>
          <a:p>
            <a:r>
              <a:rPr lang="pt-BR" dirty="0"/>
              <a:t>Dimensões</a:t>
            </a:r>
          </a:p>
          <a:p>
            <a:r>
              <a:rPr lang="pt-BR" dirty="0"/>
              <a:t>	- granularidade</a:t>
            </a:r>
          </a:p>
          <a:p>
            <a:r>
              <a:rPr lang="pt-BR" dirty="0"/>
              <a:t>Relação muitos-para-muitos</a:t>
            </a:r>
          </a:p>
          <a:p>
            <a:r>
              <a:rPr lang="pt-BR" dirty="0"/>
              <a:t>Duas ou mais chaves estrangeiras</a:t>
            </a:r>
          </a:p>
          <a:p>
            <a:r>
              <a:rPr lang="pt-BR" dirty="0"/>
              <a:t>	- Numérica e aditiva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3497C5D-A377-F348-BBC2-66EDF428B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904" y="92991"/>
            <a:ext cx="3803096" cy="194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90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21074-994A-284B-971A-A33008669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Tabela Dimensão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35B14D-76A6-9448-B2B5-9331BCCA6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Chave Primária</a:t>
            </a:r>
          </a:p>
          <a:p>
            <a:r>
              <a:rPr lang="pt-BR" dirty="0"/>
              <a:t>Integridade Referencial</a:t>
            </a:r>
          </a:p>
          <a:p>
            <a:r>
              <a:rPr lang="pt-BR" dirty="0"/>
              <a:t>	- Tipicamente textual</a:t>
            </a:r>
          </a:p>
          <a:p>
            <a:r>
              <a:rPr lang="pt-BR" dirty="0"/>
              <a:t>Restrição de consulta</a:t>
            </a:r>
          </a:p>
          <a:p>
            <a:r>
              <a:rPr lang="pt-BR" dirty="0"/>
              <a:t>Pontos de entrada para fatos</a:t>
            </a:r>
          </a:p>
          <a:p>
            <a:r>
              <a:rPr lang="pt-BR" dirty="0"/>
              <a:t>Capacidade de </a:t>
            </a:r>
            <a:r>
              <a:rPr lang="pt-BR" i="1" dirty="0" err="1"/>
              <a:t>slice</a:t>
            </a:r>
            <a:r>
              <a:rPr lang="pt-BR" dirty="0"/>
              <a:t> e </a:t>
            </a:r>
            <a:r>
              <a:rPr lang="pt-BR" i="1" dirty="0" err="1"/>
              <a:t>dice</a:t>
            </a:r>
            <a:endParaRPr lang="pt-BR" i="1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5AA3ED2-368D-7F4F-9537-1B19E8883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6593" y="-1"/>
            <a:ext cx="3950167" cy="5451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88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77F12D-EC6F-6447-95BF-EF471609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Fatos e Dimensões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C9D0B78-3F2D-3543-ABF5-A4079E54F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644" y="3018494"/>
            <a:ext cx="10614712" cy="2836206"/>
          </a:xfrm>
        </p:spPr>
      </p:pic>
    </p:spTree>
    <p:extLst>
      <p:ext uri="{BB962C8B-B14F-4D97-AF65-F5344CB8AC3E}">
        <p14:creationId xmlns:p14="http://schemas.microsoft.com/office/powerpoint/2010/main" val="1760772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2B626-E68E-8F4F-BD0C-4D462E62B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Uso de fatos e dimensões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17DA26F9-2946-7A45-9D0F-78C6C273B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0" y="2189162"/>
            <a:ext cx="6096000" cy="4631237"/>
          </a:xfrm>
        </p:spPr>
      </p:pic>
    </p:spTree>
    <p:extLst>
      <p:ext uri="{BB962C8B-B14F-4D97-AF65-F5344CB8AC3E}">
        <p14:creationId xmlns:p14="http://schemas.microsoft.com/office/powerpoint/2010/main" val="1273935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FD74ED-B4DE-AF4A-B879-E65AE90D0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Processo de negócio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E3AB92-F1F6-4E4F-B6DE-4BAAF3039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pt-BR" dirty="0"/>
              <a:t>Um conjunto coerente de atividade que representa as tarefas exercidas nas unidades das organizações</a:t>
            </a:r>
          </a:p>
          <a:p>
            <a:pPr marL="285750" indent="-285750">
              <a:buFontTx/>
              <a:buChar char="-"/>
            </a:pPr>
            <a:r>
              <a:rPr lang="pt-BR" dirty="0"/>
              <a:t>Tipicamente Data </a:t>
            </a:r>
            <a:r>
              <a:rPr lang="pt-BR" dirty="0" err="1"/>
              <a:t>Marts</a:t>
            </a:r>
            <a:r>
              <a:rPr lang="pt-BR" dirty="0"/>
              <a:t> são criados para cada processo de negócio</a:t>
            </a:r>
          </a:p>
        </p:txBody>
      </p:sp>
    </p:spTree>
    <p:extLst>
      <p:ext uri="{BB962C8B-B14F-4D97-AF65-F5344CB8AC3E}">
        <p14:creationId xmlns:p14="http://schemas.microsoft.com/office/powerpoint/2010/main" val="38234833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3858A9-4D37-474F-ACD6-226BCD709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pt-BR" dirty="0"/>
              <a:t>SGBDM</a:t>
            </a:r>
            <a:br>
              <a:rPr lang="pt-BR" dirty="0"/>
            </a:br>
            <a:r>
              <a:rPr lang="pt-BR" sz="1400" b="0" dirty="0"/>
              <a:t>Sistema de Gerenciamento de Banco de Dados Multidimensional</a:t>
            </a:r>
            <a:endParaRPr lang="pt-BR" b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7C3EF9-8EB6-B44D-9F70-EA89267DD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Ferramentas que </a:t>
            </a:r>
            <a:r>
              <a:rPr lang="pt-BR" dirty="0" err="1"/>
              <a:t>pré</a:t>
            </a:r>
            <a:r>
              <a:rPr lang="pt-BR" dirty="0"/>
              <a:t>-processam as agregações de dados, deixando informações prontas de todos os cruzamentos possíveis</a:t>
            </a:r>
          </a:p>
          <a:p>
            <a:pPr marL="488950" lvl="1" indent="-263525">
              <a:buFont typeface="Arial" panose="020B0604020202020204" pitchFamily="34" charset="0"/>
              <a:buChar char="•"/>
            </a:pPr>
            <a:r>
              <a:rPr lang="pt-BR" dirty="0"/>
              <a:t>SQL </a:t>
            </a:r>
            <a:r>
              <a:rPr lang="pt-BR" dirty="0" err="1"/>
              <a:t>Analysis</a:t>
            </a:r>
            <a:r>
              <a:rPr lang="pt-BR" dirty="0"/>
              <a:t> Services, IBM </a:t>
            </a:r>
            <a:r>
              <a:rPr lang="pt-BR" dirty="0" err="1"/>
              <a:t>Cognos</a:t>
            </a:r>
            <a:r>
              <a:rPr lang="pt-BR" dirty="0"/>
              <a:t>, SAS, </a:t>
            </a:r>
            <a:r>
              <a:rPr lang="pt-BR" dirty="0" err="1"/>
              <a:t>Pentaho</a:t>
            </a:r>
            <a:r>
              <a:rPr lang="pt-BR" dirty="0"/>
              <a:t> </a:t>
            </a:r>
            <a:r>
              <a:rPr lang="pt-BR" dirty="0" err="1"/>
              <a:t>Mondrian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Os cubos </a:t>
            </a:r>
            <a:r>
              <a:rPr lang="pt-BR" dirty="0" err="1"/>
              <a:t>são</a:t>
            </a:r>
            <a:r>
              <a:rPr lang="pt-BR" dirty="0"/>
              <a:t> formados por um mapa de acesso, </a:t>
            </a:r>
            <a:r>
              <a:rPr lang="pt-BR" dirty="0" err="1"/>
              <a:t>informações</a:t>
            </a:r>
            <a:r>
              <a:rPr lang="pt-BR" dirty="0"/>
              <a:t> detalhadas e valores agregados</a:t>
            </a:r>
          </a:p>
        </p:txBody>
      </p:sp>
    </p:spTree>
    <p:extLst>
      <p:ext uri="{BB962C8B-B14F-4D97-AF65-F5344CB8AC3E}">
        <p14:creationId xmlns:p14="http://schemas.microsoft.com/office/powerpoint/2010/main" val="133314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B88CA6-FF4A-544E-B033-FA7AA4E28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Implementações SGBDM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6CD91F-0C89-E94E-8BFF-5A5DAF33A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2312276"/>
            <a:ext cx="5245099" cy="4545724"/>
          </a:xfrm>
        </p:spPr>
        <p:txBody>
          <a:bodyPr>
            <a:normAutofit fontScale="92500"/>
          </a:bodyPr>
          <a:lstStyle/>
          <a:p>
            <a:r>
              <a:rPr lang="pt-BR" sz="1600" b="1" dirty="0"/>
              <a:t>MOLAP (Multidimensional OLAP)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Dados e </a:t>
            </a:r>
            <a:r>
              <a:rPr lang="pt-BR" sz="1600" dirty="0" err="1"/>
              <a:t>agregações</a:t>
            </a:r>
            <a:r>
              <a:rPr lang="pt-BR" sz="1600" dirty="0"/>
              <a:t> armazenados no cubo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Boa performance de processamento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Maior consumo de </a:t>
            </a:r>
            <a:r>
              <a:rPr lang="pt-BR" sz="1600" dirty="0" err="1"/>
              <a:t>espaço</a:t>
            </a:r>
            <a:r>
              <a:rPr lang="pt-BR" sz="1600" dirty="0"/>
              <a:t> </a:t>
            </a:r>
          </a:p>
          <a:p>
            <a:r>
              <a:rPr lang="pt-BR" sz="1600" b="1" dirty="0"/>
              <a:t>ROLAP (</a:t>
            </a:r>
            <a:r>
              <a:rPr lang="pt-BR" sz="1600" b="1" dirty="0" err="1"/>
              <a:t>Relational</a:t>
            </a:r>
            <a:r>
              <a:rPr lang="pt-BR" sz="1600" b="1" dirty="0"/>
              <a:t> OLAP)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Dados permanecem no relacional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Agregações são armazenadas no relacional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Pior performance de consulta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Pior performance de processamento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Maior carga de processamento para o DW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600" dirty="0"/>
              <a:t>Dados real-time 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2C953BBD-8DC3-B441-B277-3B9E79927081}"/>
              </a:ext>
            </a:extLst>
          </p:cNvPr>
          <p:cNvSpPr txBox="1">
            <a:spLocks/>
          </p:cNvSpPr>
          <p:nvPr/>
        </p:nvSpPr>
        <p:spPr>
          <a:xfrm>
            <a:off x="6451601" y="2312276"/>
            <a:ext cx="4775200" cy="421552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500" b="1" dirty="0"/>
              <a:t>HOLAP (</a:t>
            </a:r>
            <a:r>
              <a:rPr lang="pt-BR" sz="1500" b="1" dirty="0" err="1"/>
              <a:t>Hybrid</a:t>
            </a:r>
            <a:r>
              <a:rPr lang="pt-BR" sz="1500" b="1" dirty="0"/>
              <a:t> OLAP)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/>
              <a:t>Dados permanecem no relacional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 err="1"/>
              <a:t>Agregações</a:t>
            </a:r>
            <a:r>
              <a:rPr lang="pt-BR" sz="1500" dirty="0"/>
              <a:t> no cubo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/>
              <a:t>Melhor tempo de processamento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/>
              <a:t>Performance </a:t>
            </a:r>
            <a:r>
              <a:rPr lang="pt-BR" sz="1500" dirty="0" err="1"/>
              <a:t>média</a:t>
            </a:r>
            <a:r>
              <a:rPr lang="pt-BR" sz="1500" dirty="0"/>
              <a:t> de consultas </a:t>
            </a:r>
          </a:p>
          <a:p>
            <a:pPr marL="285750" indent="-285750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/>
              <a:t>Menor consumo de </a:t>
            </a:r>
            <a:r>
              <a:rPr lang="pt-BR" sz="1500" dirty="0" err="1"/>
              <a:t>espaço</a:t>
            </a:r>
            <a:r>
              <a:rPr lang="pt-BR" sz="1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1489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BD369-3406-6B45-8967-A8DEDFA6E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B0290ED-DA0A-3E44-8DE9-4211208D01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11" t="1737" r="992" b="1581"/>
          <a:stretch/>
        </p:blipFill>
        <p:spPr>
          <a:xfrm>
            <a:off x="337886" y="49237"/>
            <a:ext cx="11516227" cy="6759526"/>
          </a:xfrm>
        </p:spPr>
      </p:pic>
    </p:spTree>
    <p:extLst>
      <p:ext uri="{BB962C8B-B14F-4D97-AF65-F5344CB8AC3E}">
        <p14:creationId xmlns:p14="http://schemas.microsoft.com/office/powerpoint/2010/main" val="17092121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8C49F1-07BD-7E46-8BA8-887B2E399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SGBDM</a:t>
            </a:r>
            <a:br>
              <a:rPr lang="pt-BR" dirty="0"/>
            </a:br>
            <a:r>
              <a:rPr lang="pt-BR" sz="1400" b="0" dirty="0"/>
              <a:t>Ponderações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E8D8CD-2C68-3A49-8565-917961229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401232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Custo de licenciamento da plataforma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Implantação de um SGBDM</a:t>
            </a:r>
          </a:p>
          <a:p>
            <a:pPr marL="539750" lvl="1" indent="-263525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dirty="0"/>
              <a:t>Aquisição de hardware </a:t>
            </a:r>
          </a:p>
          <a:p>
            <a:pPr marL="539750" lvl="1" indent="-263525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dirty="0"/>
              <a:t>Consumem um enorme processamento e uma grande quantia de disco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Costumam são mais caros </a:t>
            </a:r>
          </a:p>
          <a:p>
            <a:pPr marL="539750" indent="-263525">
              <a:spcBef>
                <a:spcPts val="330"/>
              </a:spcBef>
              <a:buFont typeface="Arial" panose="020B0604020202020204" pitchFamily="34" charset="0"/>
              <a:buChar char="•"/>
            </a:pPr>
            <a:r>
              <a:rPr lang="pt-BR" sz="1500" dirty="0"/>
              <a:t>os profissionais qualificados para trabalhar com a </a:t>
            </a:r>
            <a:r>
              <a:rPr lang="pt-BR" sz="1500" dirty="0" err="1"/>
              <a:t>criação</a:t>
            </a:r>
            <a:r>
              <a:rPr lang="pt-BR" sz="1500" dirty="0"/>
              <a:t> dos cubos, MDX (</a:t>
            </a:r>
            <a:r>
              <a:rPr lang="pt-BR" sz="1500" b="1" dirty="0" err="1"/>
              <a:t>M</a:t>
            </a:r>
            <a:r>
              <a:rPr lang="pt-BR" sz="1500" dirty="0" err="1"/>
              <a:t>ulti</a:t>
            </a:r>
            <a:r>
              <a:rPr lang="pt-BR" sz="1500" b="1" dirty="0" err="1"/>
              <a:t>D</a:t>
            </a:r>
            <a:r>
              <a:rPr lang="pt-BR" sz="1500" dirty="0" err="1"/>
              <a:t>imensional</a:t>
            </a:r>
            <a:r>
              <a:rPr lang="pt-BR" sz="1500" dirty="0"/>
              <a:t> </a:t>
            </a:r>
            <a:r>
              <a:rPr lang="pt-BR" sz="1500" b="1" dirty="0"/>
              <a:t>E</a:t>
            </a:r>
            <a:r>
              <a:rPr lang="pt-BR" sz="1500" dirty="0"/>
              <a:t>xpression, que é a linguagem de consulta aos cubos),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Implementação de soluções multidimensionais</a:t>
            </a:r>
          </a:p>
        </p:txBody>
      </p:sp>
    </p:spTree>
    <p:extLst>
      <p:ext uri="{BB962C8B-B14F-4D97-AF65-F5344CB8AC3E}">
        <p14:creationId xmlns:p14="http://schemas.microsoft.com/office/powerpoint/2010/main" val="30365253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F58B8A-3D07-EE4F-9F3A-266976F3E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Tentemos assim: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504341-F358-0D42-9F33-FFA442565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410350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Relatórios</a:t>
            </a:r>
          </a:p>
          <a:p>
            <a:pPr marL="539750" lvl="1" indent="-263525">
              <a:buFont typeface="Arial" panose="020B0604020202020204" pitchFamily="34" charset="0"/>
              <a:buChar char="•"/>
            </a:pPr>
            <a:r>
              <a:rPr lang="pt-BR" dirty="0"/>
              <a:t>Formatação predefinida de colunas e registros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KPI e </a:t>
            </a:r>
            <a:r>
              <a:rPr lang="pt-BR" dirty="0" err="1"/>
              <a:t>Dashboards</a:t>
            </a:r>
            <a:endParaRPr lang="pt-BR" dirty="0"/>
          </a:p>
          <a:p>
            <a:pPr marL="539750" lvl="1" indent="-263525">
              <a:buFont typeface="Arial" panose="020B0604020202020204" pitchFamily="34" charset="0"/>
              <a:buChar char="•"/>
            </a:pPr>
            <a:r>
              <a:rPr lang="pt-BR" dirty="0"/>
              <a:t>Key Performance </a:t>
            </a:r>
            <a:r>
              <a:rPr lang="pt-BR" dirty="0" err="1"/>
              <a:t>Indicator</a:t>
            </a:r>
            <a:r>
              <a:rPr lang="pt-BR" dirty="0"/>
              <a:t> - analisar uma informação sob a comparação de outra informação; objetivo &gt;&gt; comparativo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Tabela Dinâmica</a:t>
            </a:r>
          </a:p>
          <a:p>
            <a:pPr marL="539750" lvl="1" indent="-263525">
              <a:buFont typeface="Arial" panose="020B0604020202020204" pitchFamily="34" charset="0"/>
              <a:buChar char="•"/>
            </a:pPr>
            <a:r>
              <a:rPr lang="pt-BR" dirty="0"/>
              <a:t>usuário criar suas próprias análises </a:t>
            </a:r>
          </a:p>
          <a:p>
            <a:pPr marL="539750" lvl="1" indent="-263525">
              <a:buFont typeface="Arial" panose="020B0604020202020204" pitchFamily="34" charset="0"/>
              <a:buChar char="•"/>
            </a:pPr>
            <a:r>
              <a:rPr lang="pt-BR" dirty="0"/>
              <a:t>escolhe fatos e dimensões que serão exibidas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047981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2B3710-8657-9E4F-A557-76819B79B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Escolhendo as tecnologias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91418F-6307-FE4C-9041-2C90A25F0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São gratuitas?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São padrão de mercado?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São escaláveis para soluções pagas?</a:t>
            </a:r>
          </a:p>
        </p:txBody>
      </p:sp>
    </p:spTree>
    <p:extLst>
      <p:ext uri="{BB962C8B-B14F-4D97-AF65-F5344CB8AC3E}">
        <p14:creationId xmlns:p14="http://schemas.microsoft.com/office/powerpoint/2010/main" val="1680056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B4249172-E6BE-DB4B-A228-89414E2E0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1313" y="125270"/>
            <a:ext cx="6905768" cy="6629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5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A08AC-F796-409C-AD97-8B476289E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1B312B-4E9A-405C-9CE8-103254380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0"/>
            <a:ext cx="10853745" cy="6858000"/>
            <a:chOff x="-1" y="0"/>
            <a:chExt cx="10934058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7ED404-4912-4C80-B5EB-98E67EB26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0"/>
              <a:ext cx="10515600" cy="6858000"/>
            </a:xfrm>
            <a:custGeom>
              <a:avLst/>
              <a:gdLst>
                <a:gd name="connsiteX0" fmla="*/ 0 w 10515600"/>
                <a:gd name="connsiteY0" fmla="*/ 0 h 6858000"/>
                <a:gd name="connsiteX1" fmla="*/ 3039549 w 10515600"/>
                <a:gd name="connsiteY1" fmla="*/ 0 h 6858000"/>
                <a:gd name="connsiteX2" fmla="*/ 3387573 w 10515600"/>
                <a:gd name="connsiteY2" fmla="*/ 0 h 6858000"/>
                <a:gd name="connsiteX3" fmla="*/ 3678072 w 10515600"/>
                <a:gd name="connsiteY3" fmla="*/ 0 h 6858000"/>
                <a:gd name="connsiteX4" fmla="*/ 3721524 w 10515600"/>
                <a:gd name="connsiteY4" fmla="*/ 0 h 6858000"/>
                <a:gd name="connsiteX5" fmla="*/ 4595394 w 10515600"/>
                <a:gd name="connsiteY5" fmla="*/ 0 h 6858000"/>
                <a:gd name="connsiteX6" fmla="*/ 4607603 w 10515600"/>
                <a:gd name="connsiteY6" fmla="*/ 0 h 6858000"/>
                <a:gd name="connsiteX7" fmla="*/ 4733044 w 10515600"/>
                <a:gd name="connsiteY7" fmla="*/ 0 h 6858000"/>
                <a:gd name="connsiteX8" fmla="*/ 6226185 w 10515600"/>
                <a:gd name="connsiteY8" fmla="*/ 0 h 6858000"/>
                <a:gd name="connsiteX9" fmla="*/ 8892577 w 10515600"/>
                <a:gd name="connsiteY9" fmla="*/ 0 h 6858000"/>
                <a:gd name="connsiteX10" fmla="*/ 8914701 w 10515600"/>
                <a:gd name="connsiteY10" fmla="*/ 14997 h 6858000"/>
                <a:gd name="connsiteX11" fmla="*/ 10515600 w 10515600"/>
                <a:gd name="connsiteY11" fmla="*/ 3621656 h 6858000"/>
                <a:gd name="connsiteX12" fmla="*/ 8641250 w 10515600"/>
                <a:gd name="connsiteY12" fmla="*/ 6374814 h 6858000"/>
                <a:gd name="connsiteX13" fmla="*/ 8124602 w 10515600"/>
                <a:gd name="connsiteY13" fmla="*/ 6780599 h 6858000"/>
                <a:gd name="connsiteX14" fmla="*/ 8012846 w 10515600"/>
                <a:gd name="connsiteY14" fmla="*/ 6858000 h 6858000"/>
                <a:gd name="connsiteX15" fmla="*/ 6226185 w 10515600"/>
                <a:gd name="connsiteY15" fmla="*/ 6858000 h 6858000"/>
                <a:gd name="connsiteX16" fmla="*/ 4607603 w 10515600"/>
                <a:gd name="connsiteY16" fmla="*/ 6858000 h 6858000"/>
                <a:gd name="connsiteX17" fmla="*/ 4595394 w 10515600"/>
                <a:gd name="connsiteY17" fmla="*/ 6858000 h 6858000"/>
                <a:gd name="connsiteX18" fmla="*/ 4424650 w 10515600"/>
                <a:gd name="connsiteY18" fmla="*/ 6858000 h 6858000"/>
                <a:gd name="connsiteX19" fmla="*/ 3721524 w 10515600"/>
                <a:gd name="connsiteY19" fmla="*/ 6858000 h 6858000"/>
                <a:gd name="connsiteX20" fmla="*/ 3678072 w 10515600"/>
                <a:gd name="connsiteY20" fmla="*/ 6858000 h 6858000"/>
                <a:gd name="connsiteX21" fmla="*/ 3387573 w 10515600"/>
                <a:gd name="connsiteY21" fmla="*/ 6858000 h 6858000"/>
                <a:gd name="connsiteX22" fmla="*/ 3039549 w 10515600"/>
                <a:gd name="connsiteY22" fmla="*/ 6858000 h 6858000"/>
                <a:gd name="connsiteX23" fmla="*/ 0 w 10515600"/>
                <a:gd name="connsiteY2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515600" h="6858000">
                  <a:moveTo>
                    <a:pt x="0" y="0"/>
                  </a:moveTo>
                  <a:lnTo>
                    <a:pt x="3039549" y="0"/>
                  </a:lnTo>
                  <a:lnTo>
                    <a:pt x="3387573" y="0"/>
                  </a:lnTo>
                  <a:lnTo>
                    <a:pt x="3678072" y="0"/>
                  </a:lnTo>
                  <a:lnTo>
                    <a:pt x="3721524" y="0"/>
                  </a:lnTo>
                  <a:lnTo>
                    <a:pt x="4595394" y="0"/>
                  </a:lnTo>
                  <a:lnTo>
                    <a:pt x="4607603" y="0"/>
                  </a:lnTo>
                  <a:lnTo>
                    <a:pt x="4733044" y="0"/>
                  </a:lnTo>
                  <a:lnTo>
                    <a:pt x="6226185" y="0"/>
                  </a:lnTo>
                  <a:lnTo>
                    <a:pt x="8892577" y="0"/>
                  </a:lnTo>
                  <a:lnTo>
                    <a:pt x="8914701" y="14997"/>
                  </a:lnTo>
                  <a:cubicBezTo>
                    <a:pt x="9941864" y="754641"/>
                    <a:pt x="10515600" y="2093192"/>
                    <a:pt x="10515600" y="3621656"/>
                  </a:cubicBezTo>
                  <a:cubicBezTo>
                    <a:pt x="10515600" y="4969131"/>
                    <a:pt x="9586875" y="5602839"/>
                    <a:pt x="8641250" y="6374814"/>
                  </a:cubicBezTo>
                  <a:cubicBezTo>
                    <a:pt x="8469047" y="6515397"/>
                    <a:pt x="8298420" y="6653108"/>
                    <a:pt x="8124602" y="6780599"/>
                  </a:cubicBezTo>
                  <a:lnTo>
                    <a:pt x="8012846" y="6858000"/>
                  </a:lnTo>
                  <a:lnTo>
                    <a:pt x="6226185" y="6858000"/>
                  </a:lnTo>
                  <a:lnTo>
                    <a:pt x="4607603" y="6858000"/>
                  </a:lnTo>
                  <a:lnTo>
                    <a:pt x="4595394" y="6858000"/>
                  </a:lnTo>
                  <a:lnTo>
                    <a:pt x="4424650" y="6858000"/>
                  </a:lnTo>
                  <a:lnTo>
                    <a:pt x="3721524" y="6858000"/>
                  </a:lnTo>
                  <a:lnTo>
                    <a:pt x="3678072" y="6858000"/>
                  </a:lnTo>
                  <a:lnTo>
                    <a:pt x="3387573" y="6858000"/>
                  </a:lnTo>
                  <a:lnTo>
                    <a:pt x="303954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E58012C-4DA3-4ED3-9500-41F9AF60B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40433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9AC73F7-22BD-4C46-B368-3F03B8478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8432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C99F96-8984-456F-BD66-5C019A651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5308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C48ED61-F80A-094E-84AB-DE0795A38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75" y="442913"/>
            <a:ext cx="6857365" cy="1344612"/>
          </a:xfrm>
        </p:spPr>
        <p:txBody>
          <a:bodyPr anchor="b">
            <a:normAutofit/>
          </a:bodyPr>
          <a:lstStyle/>
          <a:p>
            <a:pPr>
              <a:lnSpc>
                <a:spcPct val="120000"/>
              </a:lnSpc>
            </a:pPr>
            <a:r>
              <a:rPr lang="pt-BR" sz="3000"/>
              <a:t>Componentes Data </a:t>
            </a:r>
            <a:r>
              <a:rPr lang="pt-BR" sz="3000" err="1"/>
              <a:t>Warehouse</a:t>
            </a:r>
            <a:r>
              <a:rPr lang="pt-BR" sz="3000"/>
              <a:t> (DW)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22FCCB-AB9E-554C-9651-7BB5B80CC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563" y="2312988"/>
            <a:ext cx="9759848" cy="3651250"/>
          </a:xfrm>
        </p:spPr>
        <p:txBody>
          <a:bodyPr>
            <a:normAutofit/>
          </a:bodyPr>
          <a:lstStyle/>
          <a:p>
            <a:r>
              <a:rPr lang="pt-BR" dirty="0"/>
              <a:t>Sistemas fonte – dados a serem colocados no Data </a:t>
            </a:r>
            <a:r>
              <a:rPr lang="pt-BR" dirty="0" err="1"/>
              <a:t>Warehouse</a:t>
            </a:r>
            <a:endParaRPr lang="pt-BR" dirty="0"/>
          </a:p>
          <a:p>
            <a:r>
              <a:rPr lang="pt-BR" dirty="0"/>
              <a:t>Data </a:t>
            </a:r>
            <a:r>
              <a:rPr lang="pt-BR" dirty="0" err="1"/>
              <a:t>Staging</a:t>
            </a:r>
            <a:r>
              <a:rPr lang="pt-BR" dirty="0"/>
              <a:t> </a:t>
            </a:r>
            <a:r>
              <a:rPr lang="pt-BR" dirty="0" err="1"/>
              <a:t>Area</a:t>
            </a:r>
            <a:r>
              <a:rPr lang="pt-BR" dirty="0"/>
              <a:t> – área de preparação dos dados para carga no DW</a:t>
            </a:r>
          </a:p>
          <a:p>
            <a:r>
              <a:rPr lang="pt-BR" dirty="0"/>
              <a:t>Data </a:t>
            </a:r>
            <a:r>
              <a:rPr lang="pt-BR" dirty="0" err="1"/>
              <a:t>Warehouse</a:t>
            </a:r>
            <a:r>
              <a:rPr lang="pt-BR" dirty="0"/>
              <a:t> propriamente dito e os Data </a:t>
            </a:r>
            <a:r>
              <a:rPr lang="pt-BR" dirty="0" err="1"/>
              <a:t>Marts</a:t>
            </a:r>
            <a:r>
              <a:rPr lang="pt-BR" dirty="0"/>
              <a:t> associados</a:t>
            </a:r>
          </a:p>
          <a:p>
            <a:r>
              <a:rPr lang="pt-BR" dirty="0"/>
              <a:t>Sistemas que usam os DW e DM (visualização de dados, por exemplo)</a:t>
            </a:r>
          </a:p>
        </p:txBody>
      </p:sp>
    </p:spTree>
    <p:extLst>
      <p:ext uri="{BB962C8B-B14F-4D97-AF65-F5344CB8AC3E}">
        <p14:creationId xmlns:p14="http://schemas.microsoft.com/office/powerpoint/2010/main" val="235577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C504F835-6682-0A4A-8F1B-975DA57FC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73" y="711679"/>
            <a:ext cx="12144453" cy="543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18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2F224B-0C13-3847-881F-85DC470C3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036B210-0418-3448-8BF2-36B892B4E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241" y="143682"/>
            <a:ext cx="10917996" cy="6738450"/>
          </a:xfrm>
        </p:spPr>
      </p:pic>
    </p:spTree>
    <p:extLst>
      <p:ext uri="{BB962C8B-B14F-4D97-AF65-F5344CB8AC3E}">
        <p14:creationId xmlns:p14="http://schemas.microsoft.com/office/powerpoint/2010/main" val="2886529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61EF7C-C36D-7C48-B66B-B8F8FE2A6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00" y="442220"/>
            <a:ext cx="2286000" cy="1345269"/>
          </a:xfrm>
        </p:spPr>
        <p:txBody>
          <a:bodyPr>
            <a:normAutofit fontScale="90000"/>
          </a:bodyPr>
          <a:lstStyle/>
          <a:p>
            <a:r>
              <a:rPr lang="pt-BR" dirty="0" err="1"/>
              <a:t>Inmon</a:t>
            </a:r>
            <a:r>
              <a:rPr lang="pt-BR" dirty="0"/>
              <a:t> </a:t>
            </a:r>
            <a:r>
              <a:rPr lang="pt-BR" dirty="0" err="1"/>
              <a:t>x</a:t>
            </a:r>
            <a:r>
              <a:rPr lang="pt-BR" dirty="0"/>
              <a:t> </a:t>
            </a:r>
            <a:r>
              <a:rPr lang="pt-BR" dirty="0" err="1"/>
              <a:t>Kimball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B6E1D0A-44AC-F844-B50C-D97D9975F2AE}"/>
              </a:ext>
            </a:extLst>
          </p:cNvPr>
          <p:cNvSpPr txBox="1"/>
          <p:nvPr/>
        </p:nvSpPr>
        <p:spPr>
          <a:xfrm rot="16200000">
            <a:off x="-326673" y="1525879"/>
            <a:ext cx="13292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/>
              <a:t>Inmon</a:t>
            </a:r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91FA3AE-70D6-BC49-B362-7EB2902704BA}"/>
              </a:ext>
            </a:extLst>
          </p:cNvPr>
          <p:cNvSpPr txBox="1"/>
          <p:nvPr/>
        </p:nvSpPr>
        <p:spPr>
          <a:xfrm rot="16200000">
            <a:off x="-407459" y="4877831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 err="1"/>
              <a:t>Kimball</a:t>
            </a:r>
            <a:endParaRPr lang="pt-BR" sz="28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FF0E139-F564-DF4D-8251-B623DD4F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85" y="172049"/>
            <a:ext cx="9375148" cy="325695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02B5720-F6D3-F447-96F6-9FD463B19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290" y="3561542"/>
            <a:ext cx="4857750" cy="326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133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21C83-23F6-614A-BABA-ED44D6C0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Sistemas fonte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07CAC19-F12F-D14C-89F3-69F0C3130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pt-BR" dirty="0"/>
              <a:t>Sistemas usados pela empresa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Dados públicos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Sistemas externos de interesse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São os sistemas operacionais que capturam as transações de negócio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Oferecem diferentes interfaces de acesso aos dados</a:t>
            </a:r>
          </a:p>
          <a:p>
            <a:pPr marL="622300" lvl="1" indent="-279400">
              <a:buFont typeface="Arial" panose="020B0604020202020204" pitchFamily="34" charset="0"/>
              <a:buChar char="•"/>
            </a:pPr>
            <a:r>
              <a:rPr lang="pt-BR" dirty="0"/>
              <a:t>Demandam soluções distintas para extração de dados</a:t>
            </a:r>
          </a:p>
        </p:txBody>
      </p:sp>
    </p:spTree>
    <p:extLst>
      <p:ext uri="{BB962C8B-B14F-4D97-AF65-F5344CB8AC3E}">
        <p14:creationId xmlns:p14="http://schemas.microsoft.com/office/powerpoint/2010/main" val="3482911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3E1FC-A9A4-1E47-BFFD-722EB2A91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Data </a:t>
            </a:r>
            <a:r>
              <a:rPr lang="pt-BR" dirty="0" err="1"/>
              <a:t>Staging</a:t>
            </a:r>
            <a:r>
              <a:rPr lang="pt-BR" dirty="0"/>
              <a:t> </a:t>
            </a:r>
            <a:r>
              <a:rPr lang="pt-BR" dirty="0" err="1"/>
              <a:t>Area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AA30A6-5B0A-2D4B-BFEA-8E690EEF3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9281160" cy="3651504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Data </a:t>
            </a:r>
            <a:r>
              <a:rPr lang="pt-BR" dirty="0" err="1"/>
              <a:t>Warehouse</a:t>
            </a:r>
            <a:r>
              <a:rPr lang="pt-BR" dirty="0"/>
              <a:t> não é volátil &gt;&gt; os dados DEVEM ser armazenados limpos</a:t>
            </a:r>
          </a:p>
          <a:p>
            <a:r>
              <a:rPr lang="pt-BR" dirty="0"/>
              <a:t>Data </a:t>
            </a:r>
            <a:r>
              <a:rPr lang="pt-BR" dirty="0" err="1"/>
              <a:t>Staging</a:t>
            </a:r>
            <a:r>
              <a:rPr lang="pt-BR" dirty="0"/>
              <a:t> é um ambiente para tratamento dos dados</a:t>
            </a:r>
          </a:p>
          <a:p>
            <a:r>
              <a:rPr lang="pt-BR" dirty="0"/>
              <a:t>Espaço e conjunto de processos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Tabelas temporárias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Stored</a:t>
            </a:r>
            <a:r>
              <a:rPr lang="pt-BR" dirty="0"/>
              <a:t> 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Procedimentos de Curadoria de Dados	</a:t>
            </a:r>
          </a:p>
          <a:p>
            <a:pPr marL="719138" lvl="1" indent="-265113">
              <a:buFont typeface="Arial" panose="020B0604020202020204" pitchFamily="34" charset="0"/>
              <a:buChar char="•"/>
            </a:pPr>
            <a:r>
              <a:rPr lang="pt-BR" dirty="0"/>
              <a:t>Limpeza, transforma, combinação, remoção de duplicatas, padronização, adaptação às dimensões</a:t>
            </a:r>
          </a:p>
        </p:txBody>
      </p:sp>
    </p:spTree>
    <p:extLst>
      <p:ext uri="{BB962C8B-B14F-4D97-AF65-F5344CB8AC3E}">
        <p14:creationId xmlns:p14="http://schemas.microsoft.com/office/powerpoint/2010/main" val="265172168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RightStep">
      <a:dk1>
        <a:srgbClr val="000000"/>
      </a:dk1>
      <a:lt1>
        <a:srgbClr val="FFFFFF"/>
      </a:lt1>
      <a:dk2>
        <a:srgbClr val="242841"/>
      </a:dk2>
      <a:lt2>
        <a:srgbClr val="E8E4E2"/>
      </a:lt2>
      <a:accent1>
        <a:srgbClr val="45A9EA"/>
      </a:accent1>
      <a:accent2>
        <a:srgbClr val="4E6CEB"/>
      </a:accent2>
      <a:accent3>
        <a:srgbClr val="8B6EEE"/>
      </a:accent3>
      <a:accent4>
        <a:srgbClr val="B34EEB"/>
      </a:accent4>
      <a:accent5>
        <a:srgbClr val="EE6EE7"/>
      </a:accent5>
      <a:accent6>
        <a:srgbClr val="EB4EA0"/>
      </a:accent6>
      <a:hlink>
        <a:srgbClr val="A6775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899</Words>
  <Application>Microsoft Macintosh PowerPoint</Application>
  <PresentationFormat>Widescreen</PresentationFormat>
  <Paragraphs>178</Paragraphs>
  <Slides>33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37" baseType="lpstr">
      <vt:lpstr>Meiryo</vt:lpstr>
      <vt:lpstr>Arial</vt:lpstr>
      <vt:lpstr>Corbel</vt:lpstr>
      <vt:lpstr>SketchLinesVTI</vt:lpstr>
      <vt:lpstr>Data Warehouse</vt:lpstr>
      <vt:lpstr>Fluxo de Informação</vt:lpstr>
      <vt:lpstr>Apresentação do PowerPoint</vt:lpstr>
      <vt:lpstr>Componentes Data Warehouse (DW)</vt:lpstr>
      <vt:lpstr>Apresentação do PowerPoint</vt:lpstr>
      <vt:lpstr>Apresentação do PowerPoint</vt:lpstr>
      <vt:lpstr>Inmon x Kimball</vt:lpstr>
      <vt:lpstr>Sistemas fonte</vt:lpstr>
      <vt:lpstr>Data Staging Area</vt:lpstr>
      <vt:lpstr>Data Staging</vt:lpstr>
      <vt:lpstr>Extração</vt:lpstr>
      <vt:lpstr>Transformação</vt:lpstr>
      <vt:lpstr>Carga</vt:lpstr>
      <vt:lpstr>Indexação</vt:lpstr>
      <vt:lpstr>Garantia de Qualidade</vt:lpstr>
      <vt:lpstr>Outros processos</vt:lpstr>
      <vt:lpstr>Data Warehouse e Data Marts</vt:lpstr>
      <vt:lpstr>DW e DM - Características</vt:lpstr>
      <vt:lpstr>Metadados</vt:lpstr>
      <vt:lpstr>Sistemas que usam o DW (Ferramentas de BI)</vt:lpstr>
      <vt:lpstr>Modelo Dimensional</vt:lpstr>
      <vt:lpstr>Modelo Dimensional</vt:lpstr>
      <vt:lpstr>Tabela Fato</vt:lpstr>
      <vt:lpstr>Tabela Dimensão</vt:lpstr>
      <vt:lpstr>Fatos e Dimensões</vt:lpstr>
      <vt:lpstr>Uso de fatos e dimensões</vt:lpstr>
      <vt:lpstr>Processo de negócio</vt:lpstr>
      <vt:lpstr>SGBDM Sistema de Gerenciamento de Banco de Dados Multidimensional</vt:lpstr>
      <vt:lpstr>Implementações SGBDM</vt:lpstr>
      <vt:lpstr>SGBDM Ponderações</vt:lpstr>
      <vt:lpstr>Tentemos assim:</vt:lpstr>
      <vt:lpstr>Escolhendo as tecnologias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Warehouse</dc:title>
  <dc:creator>RAFAEL ELIAS DE LIMA ESCALFONI</dc:creator>
  <cp:lastModifiedBy>RAFAEL ELIAS DE LIMA ESCALFONI</cp:lastModifiedBy>
  <cp:revision>6</cp:revision>
  <dcterms:created xsi:type="dcterms:W3CDTF">2022-06-07T22:25:35Z</dcterms:created>
  <dcterms:modified xsi:type="dcterms:W3CDTF">2022-06-09T22:37:17Z</dcterms:modified>
</cp:coreProperties>
</file>

<file path=docProps/thumbnail.jpeg>
</file>